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6"/>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085" r:id="rId324"/>
    <p:sldId id="632" r:id="rId325"/>
    <p:sldId id="994" r:id="rId326"/>
    <p:sldId id="1084" r:id="rId327"/>
    <p:sldId id="751" r:id="rId328"/>
    <p:sldId id="352" r:id="rId329"/>
    <p:sldId id="633" r:id="rId330"/>
    <p:sldId id="995" r:id="rId331"/>
    <p:sldId id="996" r:id="rId332"/>
    <p:sldId id="1160" r:id="rId333"/>
    <p:sldId id="1161" r:id="rId334"/>
    <p:sldId id="1162"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285" r:id="rId371"/>
    <p:sldId id="286" r:id="rId372"/>
    <p:sldId id="289" r:id="rId373"/>
    <p:sldId id="290" r:id="rId374"/>
    <p:sldId id="291" r:id="rId375"/>
    <p:sldId id="829" r:id="rId376"/>
    <p:sldId id="830" r:id="rId377"/>
    <p:sldId id="683" r:id="rId378"/>
    <p:sldId id="684" r:id="rId379"/>
    <p:sldId id="682" r:id="rId380"/>
    <p:sldId id="860" r:id="rId381"/>
    <p:sldId id="671" r:id="rId382"/>
    <p:sldId id="672" r:id="rId383"/>
    <p:sldId id="673" r:id="rId384"/>
    <p:sldId id="674" r:id="rId385"/>
    <p:sldId id="360" r:id="rId386"/>
    <p:sldId id="801" r:id="rId387"/>
    <p:sldId id="1148" r:id="rId388"/>
    <p:sldId id="1149" r:id="rId389"/>
    <p:sldId id="851" r:id="rId390"/>
    <p:sldId id="331" r:id="rId391"/>
    <p:sldId id="914" r:id="rId392"/>
    <p:sldId id="852" r:id="rId393"/>
    <p:sldId id="1155" r:id="rId394"/>
    <p:sldId id="1156" r:id="rId395"/>
    <p:sldId id="896" r:id="rId396"/>
    <p:sldId id="1159" r:id="rId397"/>
    <p:sldId id="686" r:id="rId398"/>
    <p:sldId id="685" r:id="rId399"/>
    <p:sldId id="957" r:id="rId400"/>
    <p:sldId id="302" r:id="rId401"/>
    <p:sldId id="303" r:id="rId402"/>
    <p:sldId id="304" r:id="rId403"/>
    <p:sldId id="1130" r:id="rId404"/>
    <p:sldId id="305" r:id="rId405"/>
    <p:sldId id="306" r:id="rId406"/>
    <p:sldId id="307" r:id="rId407"/>
    <p:sldId id="308" r:id="rId408"/>
    <p:sldId id="1131" r:id="rId409"/>
    <p:sldId id="310" r:id="rId410"/>
    <p:sldId id="1132" r:id="rId411"/>
    <p:sldId id="1133" r:id="rId412"/>
    <p:sldId id="313" r:id="rId413"/>
    <p:sldId id="1134" r:id="rId414"/>
    <p:sldId id="1135" r:id="rId415"/>
    <p:sldId id="1136" r:id="rId416"/>
    <p:sldId id="1137" r:id="rId417"/>
    <p:sldId id="1138" r:id="rId418"/>
    <p:sldId id="1139" r:id="rId419"/>
    <p:sldId id="1140" r:id="rId420"/>
    <p:sldId id="1078" r:id="rId421"/>
    <p:sldId id="1141" r:id="rId422"/>
    <p:sldId id="1142" r:id="rId423"/>
    <p:sldId id="1143" r:id="rId424"/>
    <p:sldId id="1144" r:id="rId425"/>
    <p:sldId id="1145" r:id="rId426"/>
    <p:sldId id="1146" r:id="rId427"/>
    <p:sldId id="1147" r:id="rId428"/>
    <p:sldId id="1061" r:id="rId429"/>
    <p:sldId id="1062" r:id="rId430"/>
    <p:sldId id="1063" r:id="rId431"/>
    <p:sldId id="1170" r:id="rId432"/>
    <p:sldId id="1064" r:id="rId433"/>
    <p:sldId id="1065" r:id="rId434"/>
    <p:sldId id="342" r:id="rId435"/>
    <p:sldId id="1067" r:id="rId436"/>
    <p:sldId id="1068" r:id="rId437"/>
    <p:sldId id="727" r:id="rId438"/>
    <p:sldId id="728" r:id="rId439"/>
    <p:sldId id="781" r:id="rId440"/>
    <p:sldId id="1007" r:id="rId441"/>
    <p:sldId id="730" r:id="rId442"/>
    <p:sldId id="1157" r:id="rId443"/>
    <p:sldId id="1158" r:id="rId444"/>
    <p:sldId id="775" r:id="rId445"/>
    <p:sldId id="734" r:id="rId446"/>
    <p:sldId id="735" r:id="rId447"/>
    <p:sldId id="738" r:id="rId448"/>
    <p:sldId id="774" r:id="rId449"/>
    <p:sldId id="737" r:id="rId450"/>
    <p:sldId id="740" r:id="rId451"/>
    <p:sldId id="968" r:id="rId452"/>
    <p:sldId id="969" r:id="rId453"/>
    <p:sldId id="1045" r:id="rId454"/>
    <p:sldId id="986" r:id="rId455"/>
    <p:sldId id="427" r:id="rId456"/>
    <p:sldId id="688" r:id="rId457"/>
    <p:sldId id="689" r:id="rId458"/>
    <p:sldId id="731" r:id="rId459"/>
    <p:sldId id="732" r:id="rId460"/>
    <p:sldId id="758" r:id="rId461"/>
    <p:sldId id="759" r:id="rId462"/>
    <p:sldId id="916" r:id="rId463"/>
    <p:sldId id="917" r:id="rId464"/>
    <p:sldId id="840" r:id="rId465"/>
    <p:sldId id="841" r:id="rId466"/>
    <p:sldId id="939" r:id="rId467"/>
    <p:sldId id="766" r:id="rId468"/>
    <p:sldId id="767" r:id="rId469"/>
    <p:sldId id="776" r:id="rId470"/>
    <p:sldId id="752" r:id="rId471"/>
    <p:sldId id="753" r:id="rId472"/>
    <p:sldId id="764" r:id="rId473"/>
    <p:sldId id="765" r:id="rId474"/>
    <p:sldId id="874" r:id="rId475"/>
    <p:sldId id="946" r:id="rId476"/>
    <p:sldId id="777" r:id="rId477"/>
    <p:sldId id="762" r:id="rId478"/>
    <p:sldId id="763" r:id="rId479"/>
    <p:sldId id="769" r:id="rId480"/>
    <p:sldId id="770" r:id="rId481"/>
    <p:sldId id="873" r:id="rId482"/>
    <p:sldId id="875" r:id="rId483"/>
    <p:sldId id="1069" r:id="rId484"/>
    <p:sldId id="943" r:id="rId485"/>
    <p:sldId id="755" r:id="rId486"/>
    <p:sldId id="754" r:id="rId487"/>
    <p:sldId id="760" r:id="rId488"/>
    <p:sldId id="952" r:id="rId489"/>
    <p:sldId id="768" r:id="rId490"/>
    <p:sldId id="761" r:id="rId491"/>
    <p:sldId id="861" r:id="rId492"/>
    <p:sldId id="862" r:id="rId493"/>
    <p:sldId id="756" r:id="rId494"/>
    <p:sldId id="771" r:id="rId495"/>
    <p:sldId id="876" r:id="rId496"/>
    <p:sldId id="877" r:id="rId497"/>
    <p:sldId id="778" r:id="rId498"/>
    <p:sldId id="779" r:id="rId499"/>
    <p:sldId id="834" r:id="rId500"/>
    <p:sldId id="780" r:id="rId501"/>
    <p:sldId id="833" r:id="rId502"/>
    <p:sldId id="783" r:id="rId503"/>
    <p:sldId id="880" r:id="rId504"/>
    <p:sldId id="881" r:id="rId505"/>
    <p:sldId id="879" r:id="rId506"/>
    <p:sldId id="866" r:id="rId507"/>
    <p:sldId id="878" r:id="rId508"/>
    <p:sldId id="867" r:id="rId509"/>
    <p:sldId id="868" r:id="rId510"/>
    <p:sldId id="870" r:id="rId511"/>
    <p:sldId id="871" r:id="rId512"/>
    <p:sldId id="869" r:id="rId513"/>
    <p:sldId id="1033" r:id="rId514"/>
    <p:sldId id="1021" r:id="rId515"/>
    <p:sldId id="1022" r:id="rId516"/>
    <p:sldId id="1023" r:id="rId517"/>
    <p:sldId id="1024" r:id="rId518"/>
    <p:sldId id="1025" r:id="rId519"/>
    <p:sldId id="1027" r:id="rId520"/>
    <p:sldId id="1028" r:id="rId521"/>
    <p:sldId id="1029" r:id="rId522"/>
    <p:sldId id="1030" r:id="rId523"/>
    <p:sldId id="1032" r:id="rId524"/>
    <p:sldId id="1031" r:id="rId525"/>
    <p:sldId id="885" r:id="rId526"/>
    <p:sldId id="1074" r:id="rId527"/>
    <p:sldId id="976" r:id="rId528"/>
    <p:sldId id="933" r:id="rId529"/>
    <p:sldId id="954" r:id="rId530"/>
    <p:sldId id="788" r:id="rId531"/>
    <p:sldId id="988" r:id="rId532"/>
    <p:sldId id="1026" r:id="rId533"/>
    <p:sldId id="1106" r:id="rId534"/>
    <p:sldId id="858" r:id="rId5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commentAuthors" Target="commentAuthor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notesMaster" Target="notesMasters/notesMaster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heme" Target="theme/theme1.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solidFill>
                  <a:srgbClr val="006C86"/>
                </a:solidFill>
                <a:latin typeface="Palatino Linotype" panose="02040502050505030304" pitchFamily="18"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0" y="1734979"/>
            <a:ext cx="12192000" cy="5123021"/>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rPr>
              <a:t>An </a:t>
            </a:r>
            <a:r>
              <a:rPr lang="en-US" sz="2000" b="1" dirty="0">
                <a:latin typeface="Palatino Linotype" panose="02040502050505030304" pitchFamily="18" charset="0"/>
              </a:rPr>
              <a:t>equi</a:t>
            </a:r>
            <a:r>
              <a:rPr lang="en-US" sz="2000" dirty="0">
                <a:latin typeface="Palatino Linotype" panose="02040502050505030304" pitchFamily="18" charset="0"/>
              </a:rPr>
              <a:t> </a:t>
            </a:r>
            <a:r>
              <a:rPr lang="en-US" sz="2000" b="1" dirty="0">
                <a:latin typeface="Palatino Linotype" panose="02040502050505030304" pitchFamily="18" charset="0"/>
              </a:rPr>
              <a:t>join</a:t>
            </a:r>
            <a:r>
              <a:rPr lang="en-US" sz="2000" dirty="0">
                <a:latin typeface="Palatino Linotype" panose="02040502050505030304" pitchFamily="18"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rPr>
              <a:t>Inner Join </a:t>
            </a:r>
            <a:r>
              <a:rPr lang="en-US" sz="2000" dirty="0">
                <a:latin typeface="Palatino Linotype" panose="02040502050505030304" pitchFamily="18"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rPr>
              <a:t>join</a:t>
            </a:r>
            <a:r>
              <a:rPr lang="en-US" sz="2000" dirty="0">
                <a:latin typeface="Palatino Linotype" pitchFamily="18" charset="0"/>
              </a:rPr>
              <a:t> </a:t>
            </a:r>
            <a:r>
              <a:rPr lang="en-US" sz="2000" b="1" dirty="0">
                <a:latin typeface="Palatino Linotype" panose="02040502050505030304" pitchFamily="18" charset="0"/>
              </a:rPr>
              <a:t>condition</a:t>
            </a:r>
            <a:r>
              <a:rPr lang="en-US" sz="2000" dirty="0">
                <a:latin typeface="Palatino Linotype" pitchFamily="18" charset="0"/>
              </a:rPr>
              <a:t>. Inner/ equi Join</a:t>
            </a:r>
            <a:r>
              <a:rPr lang="en-IN" sz="2000" dirty="0">
                <a:latin typeface="Palatino Linotype" pitchFamily="18" charset="0"/>
              </a:rPr>
              <a:t> returns rows when there is at least one match in both tables.</a:t>
            </a:r>
            <a:endParaRPr lang="en-US" sz="2000" dirty="0">
              <a:latin typeface="Palatino Linotype" panose="02040502050505030304" pitchFamily="18"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0" y="1628799"/>
            <a:ext cx="12192000" cy="5229197"/>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2636912"/>
            <a:ext cx="12192000"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690708" y="2675949"/>
            <a:ext cx="1296144"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96127" y="2645142"/>
            <a:ext cx="11819967"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1" name="Rectangle 10">
            <a:extLst>
              <a:ext uri="{FF2B5EF4-FFF2-40B4-BE49-F238E27FC236}">
                <a16:creationId xmlns:a16="http://schemas.microsoft.com/office/drawing/2014/main" id="{528A75D3-DFF0-457D-9CEE-77EA908DA6DD}"/>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rPr>
              <a:t>The NATURAL JOIN is such a join that performs the same task as an INNER JOIN. </a:t>
            </a:r>
            <a:r>
              <a:rPr lang="en-US" sz="2000" dirty="0">
                <a:latin typeface="Palatino Linotype" panose="02040502050505030304" pitchFamily="18"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91100061"/>
              </p:ext>
            </p:extLst>
          </p:nvPr>
        </p:nvGraphicFramePr>
        <p:xfrm>
          <a:off x="0" y="800700"/>
          <a:ext cx="12192000" cy="5600061"/>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20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In Inner Join, only those records will return which</a:t>
                      </a:r>
                      <a:r>
                        <a:rPr lang="en-US" sz="2000" b="0" baseline="0" dirty="0">
                          <a:latin typeface="Palatino Linotype" pitchFamily="18" charset="0"/>
                        </a:rPr>
                        <a:t> </a:t>
                      </a:r>
                      <a:r>
                        <a:rPr lang="en-US" sz="20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2000" b="0" dirty="0">
                          <a:latin typeface="Palatino Linotype" pitchFamily="18" charset="0"/>
                        </a:rPr>
                        <a:t>Same as Inner</a:t>
                      </a:r>
                      <a:r>
                        <a:rPr lang="en-US" sz="2000" b="0" baseline="0" dirty="0">
                          <a:latin typeface="Palatino Linotype" pitchFamily="18" charset="0"/>
                        </a:rPr>
                        <a:t> Join</a:t>
                      </a:r>
                      <a:endParaRPr lang="en-US" sz="20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000" b="0" dirty="0">
                          <a:latin typeface="Palatino Linotype" pitchFamily="18" charset="0"/>
                        </a:rPr>
                        <a:t>SYNTAX:</a:t>
                      </a:r>
                      <a:br>
                        <a:rPr lang="en-US" sz="2000" b="0" dirty="0">
                          <a:latin typeface="Palatino Linotype" pitchFamily="18" charset="0"/>
                        </a:rPr>
                      </a:br>
                      <a:r>
                        <a:rPr lang="en-US" sz="2000" b="0" dirty="0">
                          <a:latin typeface="Palatino Linotype" pitchFamily="18" charset="0"/>
                        </a:rPr>
                        <a:t>SELECT * FROM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 INNER JOIN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 ON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a:t>
                      </a:r>
                      <a:r>
                        <a:rPr lang="en-US" sz="2000" b="1" i="1" dirty="0">
                          <a:latin typeface="Palatino Linotype" pitchFamily="18" charset="0"/>
                        </a:rPr>
                        <a:t>A</a:t>
                      </a:r>
                      <a:r>
                        <a:rPr lang="en-US" sz="2000" b="0" baseline="-25000" dirty="0">
                          <a:solidFill>
                            <a:schemeClr val="tx1"/>
                          </a:solidFill>
                          <a:latin typeface="Palatino Linotype" pitchFamily="18" charset="0"/>
                        </a:rPr>
                        <a:t>1</a:t>
                      </a:r>
                      <a:r>
                        <a:rPr lang="en-US" sz="2000" b="0" dirty="0">
                          <a:latin typeface="Palatino Linotype" pitchFamily="18" charset="0"/>
                        </a:rPr>
                        <a:t> =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a:t>
                      </a:r>
                      <a:r>
                        <a:rPr lang="en-US" sz="2000" b="1" i="1" dirty="0">
                          <a:latin typeface="Palatino Linotype" pitchFamily="18" charset="0"/>
                        </a:rPr>
                        <a:t>A</a:t>
                      </a:r>
                      <a:r>
                        <a:rPr lang="en-US" sz="2000" b="0" baseline="-25000" dirty="0">
                          <a:latin typeface="Palatino Linotype" pitchFamily="18" charset="0"/>
                        </a:rPr>
                        <a:t>1</a:t>
                      </a:r>
                      <a:r>
                        <a:rPr lang="en-US" sz="20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2000" b="0" dirty="0">
                        <a:latin typeface="Palatino Linotype" pitchFamily="18" charset="0"/>
                      </a:endParaRPr>
                    </a:p>
                    <a:p>
                      <a:pPr algn="l" fontAlgn="base"/>
                      <a:r>
                        <a:rPr lang="en-US" sz="2000" b="0" dirty="0">
                          <a:latin typeface="Palatino Linotype" pitchFamily="18" charset="0"/>
                        </a:rPr>
                        <a:t>SYNTAX:</a:t>
                      </a:r>
                      <a:br>
                        <a:rPr lang="en-US" sz="2000" b="0" dirty="0">
                          <a:latin typeface="Palatino Linotype" pitchFamily="18" charset="0"/>
                        </a:rPr>
                      </a:br>
                      <a:r>
                        <a:rPr lang="en-US" sz="2000" b="0" dirty="0">
                          <a:latin typeface="Palatino Linotype" pitchFamily="18" charset="0"/>
                        </a:rPr>
                        <a:t>SELECT * FROM </a:t>
                      </a:r>
                      <a:r>
                        <a:rPr lang="en-US" sz="2000" b="1" i="1" dirty="0">
                          <a:latin typeface="Palatino Linotype" pitchFamily="18" charset="0"/>
                        </a:rPr>
                        <a:t>r</a:t>
                      </a:r>
                      <a:r>
                        <a:rPr lang="en-US" sz="2000" b="0" baseline="-25000" dirty="0">
                          <a:latin typeface="Palatino Linotype" pitchFamily="18" charset="0"/>
                        </a:rPr>
                        <a:t>1</a:t>
                      </a:r>
                      <a:r>
                        <a:rPr lang="en-US" sz="2000" b="0" dirty="0">
                          <a:latin typeface="Palatino Linotype" pitchFamily="18" charset="0"/>
                        </a:rPr>
                        <a:t> NATURAL JOIN </a:t>
                      </a:r>
                      <a:r>
                        <a:rPr lang="en-US" sz="2000" b="1" i="1" dirty="0">
                          <a:latin typeface="Palatino Linotype" pitchFamily="18" charset="0"/>
                        </a:rPr>
                        <a:t>r</a:t>
                      </a:r>
                      <a:r>
                        <a:rPr lang="en-US" sz="2000" b="0" baseline="-25000" dirty="0">
                          <a:latin typeface="Palatino Linotype" pitchFamily="18" charset="0"/>
                        </a:rPr>
                        <a:t>2</a:t>
                      </a:r>
                      <a:r>
                        <a:rPr lang="en-US" sz="20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Arial"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0" y="2443183"/>
            <a:ext cx="12192000" cy="4414815"/>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0" y="1268760"/>
            <a:ext cx="12192000"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4320480"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4320480"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4320480"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0" y="1700808"/>
            <a:ext cx="12192000" cy="5178252"/>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939742" y="1714873"/>
            <a:ext cx="4104456" cy="5026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0" y="2681305"/>
            <a:ext cx="12192000" cy="4176693"/>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E3DE7287-DD92-45DE-8379-983EB2D7B9C9}"/>
              </a:ext>
            </a:extLst>
          </p:cNvPr>
          <p:cNvGrpSpPr/>
          <p:nvPr/>
        </p:nvGrpSpPr>
        <p:grpSpPr>
          <a:xfrm>
            <a:off x="407368" y="1778938"/>
            <a:ext cx="11377264" cy="3882310"/>
            <a:chOff x="1572491" y="1822977"/>
            <a:chExt cx="9008424" cy="2286000"/>
          </a:xfrm>
        </p:grpSpPr>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71598" y="2179278"/>
              <a:ext cx="8609317" cy="56435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1867FEC7-07B2-49F2-9B42-ADE01B5CFFFD}"/>
              </a:ext>
            </a:extLst>
          </p:cNvPr>
          <p:cNvSpPr/>
          <p:nvPr/>
        </p:nvSpPr>
        <p:spPr>
          <a:xfrm>
            <a:off x="407368" y="997191"/>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a:t>
            </a:r>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28080</TotalTime>
  <Words>42974</Words>
  <Application>Microsoft Office PowerPoint</Application>
  <PresentationFormat>Widescreen</PresentationFormat>
  <Paragraphs>5100</Paragraphs>
  <Slides>534</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534</vt:i4>
      </vt:variant>
    </vt:vector>
  </HeadingPairs>
  <TitlesOfParts>
    <vt:vector size="56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5767</cp:revision>
  <dcterms:created xsi:type="dcterms:W3CDTF">2015-10-09T06:09:34Z</dcterms:created>
  <dcterms:modified xsi:type="dcterms:W3CDTF">2020-07-04T09:09:03Z</dcterms:modified>
</cp:coreProperties>
</file>